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4"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90" autoAdjust="0"/>
  </p:normalViewPr>
  <p:slideViewPr>
    <p:cSldViewPr>
      <p:cViewPr varScale="1">
        <p:scale>
          <a:sx n="63" d="100"/>
          <a:sy n="63" d="100"/>
        </p:scale>
        <p:origin x="-15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C5C143-2826-42DA-BC78-F0454609F2AF}" type="datetimeFigureOut">
              <a:rPr lang="en-US" smtClean="0"/>
              <a:t>4/30/2014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62C93-6320-48D2-B413-1348727FFC87}" type="slidenum">
              <a:rPr lang="en-US" smtClean="0"/>
              <a:t>‹#›</a:t>
            </a:fld>
            <a:endParaRPr lang="en-US"/>
          </a:p>
        </p:txBody>
      </p:sp>
    </p:spTree>
    <p:extLst>
      <p:ext uri="{BB962C8B-B14F-4D97-AF65-F5344CB8AC3E}">
        <p14:creationId xmlns:p14="http://schemas.microsoft.com/office/powerpoint/2010/main" val="1682974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class open up with a 2</a:t>
            </a:r>
            <a:r>
              <a:rPr lang="en-US" baseline="0" dirty="0" smtClean="0"/>
              <a:t> minute meditation:</a:t>
            </a:r>
          </a:p>
          <a:p>
            <a:r>
              <a:rPr lang="en-US" baseline="0" dirty="0" smtClean="0"/>
              <a:t>Instruct students to close eyes, ground feet and breath from the nose only for the next two minutes.</a:t>
            </a:r>
          </a:p>
          <a:p>
            <a:r>
              <a:rPr lang="en-US" baseline="0" dirty="0" smtClean="0"/>
              <a:t>Allow the mind to wonder but try not to feed it more information. Watch the movie in your mind without giving it more </a:t>
            </a:r>
            <a:r>
              <a:rPr lang="en-US" baseline="0" dirty="0" err="1" smtClean="0"/>
              <a:t>dialoge</a:t>
            </a:r>
            <a:r>
              <a:rPr lang="en-US" baseline="0" dirty="0" smtClean="0"/>
              <a:t>. </a:t>
            </a:r>
          </a:p>
          <a:p>
            <a:r>
              <a:rPr lang="en-US" baseline="0" dirty="0" smtClean="0"/>
              <a:t>After two minutes, have the class rub their hands vigorously, and than place them on their eyes and around their face.</a:t>
            </a:r>
          </a:p>
          <a:p>
            <a:r>
              <a:rPr lang="en-US" baseline="0" dirty="0" smtClean="0"/>
              <a:t> </a:t>
            </a:r>
          </a:p>
          <a:p>
            <a:r>
              <a:rPr lang="en-US" baseline="0" dirty="0" smtClean="0"/>
              <a:t>Begin by i</a:t>
            </a:r>
            <a:r>
              <a:rPr lang="en-US" dirty="0" smtClean="0"/>
              <a:t>ntroducing myself.</a:t>
            </a:r>
          </a:p>
          <a:p>
            <a:endParaRPr lang="en-US" dirty="0"/>
          </a:p>
        </p:txBody>
      </p:sp>
      <p:sp>
        <p:nvSpPr>
          <p:cNvPr id="4" name="Slide Number Placeholder 3"/>
          <p:cNvSpPr>
            <a:spLocks noGrp="1"/>
          </p:cNvSpPr>
          <p:nvPr>
            <p:ph type="sldNum" sz="quarter" idx="10"/>
          </p:nvPr>
        </p:nvSpPr>
        <p:spPr/>
        <p:txBody>
          <a:bodyPr/>
          <a:lstStyle/>
          <a:p>
            <a:fld id="{A5762C93-6320-48D2-B413-1348727FFC87}" type="slidenum">
              <a:rPr lang="en-US" smtClean="0"/>
              <a:t>1</a:t>
            </a:fld>
            <a:endParaRPr lang="en-US"/>
          </a:p>
        </p:txBody>
      </p:sp>
    </p:spTree>
    <p:extLst>
      <p:ext uri="{BB962C8B-B14F-4D97-AF65-F5344CB8AC3E}">
        <p14:creationId xmlns:p14="http://schemas.microsoft.com/office/powerpoint/2010/main" val="1021146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Questions:</a:t>
            </a:r>
          </a:p>
          <a:p>
            <a:endParaRPr lang="en-US" baseline="0" dirty="0" smtClean="0"/>
          </a:p>
          <a:p>
            <a:r>
              <a:rPr lang="en-US" baseline="0" dirty="0" smtClean="0"/>
              <a:t>By a show of hands, how many people know what Ayurveda is?</a:t>
            </a:r>
          </a:p>
          <a:p>
            <a:r>
              <a:rPr lang="en-US" baseline="0" dirty="0" smtClean="0"/>
              <a:t>Give the students a chance to call out what one word comes to mind regarding Ayurveda.</a:t>
            </a:r>
            <a:endParaRPr lang="en-US" dirty="0"/>
          </a:p>
        </p:txBody>
      </p:sp>
      <p:sp>
        <p:nvSpPr>
          <p:cNvPr id="4" name="Slide Number Placeholder 3"/>
          <p:cNvSpPr>
            <a:spLocks noGrp="1"/>
          </p:cNvSpPr>
          <p:nvPr>
            <p:ph type="sldNum" sz="quarter" idx="10"/>
          </p:nvPr>
        </p:nvSpPr>
        <p:spPr/>
        <p:txBody>
          <a:bodyPr/>
          <a:lstStyle/>
          <a:p>
            <a:fld id="{A5762C93-6320-48D2-B413-1348727FFC87}" type="slidenum">
              <a:rPr lang="en-US" smtClean="0"/>
              <a:t>2</a:t>
            </a:fld>
            <a:endParaRPr lang="en-US"/>
          </a:p>
        </p:txBody>
      </p:sp>
    </p:spTree>
    <p:extLst>
      <p:ext uri="{BB962C8B-B14F-4D97-AF65-F5344CB8AC3E}">
        <p14:creationId xmlns:p14="http://schemas.microsoft.com/office/powerpoint/2010/main" val="219774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Ayurvedic</a:t>
            </a:r>
            <a:r>
              <a:rPr lang="en-US" dirty="0" smtClean="0"/>
              <a:t> knowledge originated in India more than 3,000 years ago and is often called the "Mother of All Healing” (nccam.nih.gov).  </a:t>
            </a:r>
          </a:p>
          <a:p>
            <a:endParaRPr lang="en-US" dirty="0" smtClean="0"/>
          </a:p>
          <a:p>
            <a:r>
              <a:rPr lang="en-US" dirty="0" smtClean="0"/>
              <a:t>Ayurveda is a science that teaches how to live in a true and natural balance.</a:t>
            </a:r>
          </a:p>
          <a:p>
            <a:endParaRPr lang="en-US" dirty="0" smtClean="0"/>
          </a:p>
          <a:p>
            <a:r>
              <a:rPr lang="en-US" dirty="0" smtClean="0"/>
              <a:t>This is not limited to the proper functioning of our mind, body and soul but extends further in establishing a natural and balanced relationship with the nature as a whole</a:t>
            </a:r>
            <a:r>
              <a:rPr lang="en-US" baseline="0" dirty="0" smtClean="0"/>
              <a:t>. </a:t>
            </a:r>
            <a:r>
              <a:rPr lang="en-US" dirty="0" smtClean="0"/>
              <a:t>As long as we can maintain this balance we are healthy and when there is imbalance there is disease, unhappiness and misery (Lad, 1985).</a:t>
            </a:r>
          </a:p>
          <a:p>
            <a:endParaRPr lang="en-US" dirty="0" smtClean="0"/>
          </a:p>
          <a:p>
            <a:r>
              <a:rPr lang="en-US" dirty="0" smtClean="0"/>
              <a:t>Ayurveda places great emphasis on prevention and encourages maintaining health by paying close attention to balances in one's life through -- right thinking – diet -- lifestyle -- herbs. </a:t>
            </a:r>
          </a:p>
          <a:p>
            <a:endParaRPr lang="en-US" dirty="0" smtClean="0"/>
          </a:p>
          <a:p>
            <a:r>
              <a:rPr lang="en-US" dirty="0" smtClean="0"/>
              <a:t>Goal: Knowledge of Ayurveda enables you to understand how to create balance of body, mind and consciousness according to one's own individual constitution and how to make lifestyle changes to bring about and maintain this balance. </a:t>
            </a:r>
          </a:p>
          <a:p>
            <a:endParaRPr lang="en-US" dirty="0"/>
          </a:p>
        </p:txBody>
      </p:sp>
      <p:sp>
        <p:nvSpPr>
          <p:cNvPr id="4" name="Slide Number Placeholder 3"/>
          <p:cNvSpPr>
            <a:spLocks noGrp="1"/>
          </p:cNvSpPr>
          <p:nvPr>
            <p:ph type="sldNum" sz="quarter" idx="10"/>
          </p:nvPr>
        </p:nvSpPr>
        <p:spPr/>
        <p:txBody>
          <a:bodyPr/>
          <a:lstStyle/>
          <a:p>
            <a:fld id="{A5762C93-6320-48D2-B413-1348727FFC87}" type="slidenum">
              <a:rPr lang="en-US" smtClean="0"/>
              <a:t>3</a:t>
            </a:fld>
            <a:endParaRPr lang="en-US"/>
          </a:p>
        </p:txBody>
      </p:sp>
    </p:spTree>
    <p:extLst>
      <p:ext uri="{BB962C8B-B14F-4D97-AF65-F5344CB8AC3E}">
        <p14:creationId xmlns:p14="http://schemas.microsoft.com/office/powerpoint/2010/main" val="1173735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Unlike other</a:t>
            </a:r>
            <a:r>
              <a:rPr lang="en-US" baseline="0" dirty="0" smtClean="0"/>
              <a:t> CAM professions like Acupuncture or Chiropractors, </a:t>
            </a:r>
            <a:r>
              <a:rPr lang="en-US" baseline="0" dirty="0" err="1" smtClean="0"/>
              <a:t>Ayurvedic</a:t>
            </a:r>
            <a:r>
              <a:rPr lang="en-US" baseline="0" dirty="0" smtClean="0"/>
              <a:t> practitioners are not legally acknowledged as medical professionals (holisticmedicine.org).</a:t>
            </a:r>
          </a:p>
          <a:p>
            <a:endParaRPr lang="en-US" baseline="0" dirty="0" smtClean="0"/>
          </a:p>
          <a:p>
            <a:r>
              <a:rPr lang="en-US" baseline="0" dirty="0" smtClean="0"/>
              <a:t>The National </a:t>
            </a:r>
            <a:r>
              <a:rPr lang="en-US" baseline="0" dirty="0" err="1" smtClean="0"/>
              <a:t>Ayurvedic</a:t>
            </a:r>
            <a:r>
              <a:rPr lang="en-US" baseline="0" dirty="0" smtClean="0"/>
              <a:t> Medical Association holds its members to very high standards of professional ethics. However, if those standards are not meant or are broken for any reason, the only consequences the association can enforce is defile of membership or immediate discharge (Ayurvedanama.org). Until Ayurveda is legally acknowledged in America, practitioners have a greater chance of liability.</a:t>
            </a:r>
            <a:endParaRPr lang="en-US" dirty="0"/>
          </a:p>
        </p:txBody>
      </p:sp>
      <p:sp>
        <p:nvSpPr>
          <p:cNvPr id="4" name="Slide Number Placeholder 3"/>
          <p:cNvSpPr>
            <a:spLocks noGrp="1"/>
          </p:cNvSpPr>
          <p:nvPr>
            <p:ph type="sldNum" sz="quarter" idx="10"/>
          </p:nvPr>
        </p:nvSpPr>
        <p:spPr/>
        <p:txBody>
          <a:bodyPr/>
          <a:lstStyle/>
          <a:p>
            <a:fld id="{A5762C93-6320-48D2-B413-1348727FFC87}" type="slidenum">
              <a:rPr lang="en-US" smtClean="0"/>
              <a:t>4</a:t>
            </a:fld>
            <a:endParaRPr lang="en-US"/>
          </a:p>
        </p:txBody>
      </p:sp>
    </p:spTree>
    <p:extLst>
      <p:ext uri="{BB962C8B-B14F-4D97-AF65-F5344CB8AC3E}">
        <p14:creationId xmlns:p14="http://schemas.microsoft.com/office/powerpoint/2010/main" val="3644643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Ayurveda</a:t>
            </a:r>
            <a:r>
              <a:rPr lang="en-US" baseline="0" dirty="0" smtClean="0"/>
              <a:t> is the medicine system of yoga. Yoga is not just a fitness regimen but also a component of Ayurveda (Lad, 1985). It is said that Ayurveda came before yoga, which would make sense, as fitness is only one dimension of holistic health.</a:t>
            </a:r>
          </a:p>
          <a:p>
            <a:endParaRPr lang="en-US" baseline="0" dirty="0" smtClean="0"/>
          </a:p>
          <a:p>
            <a:r>
              <a:rPr lang="en-US" baseline="0" dirty="0" smtClean="0"/>
              <a:t>Many textbooks state describe Ayurveda as an alternative medicine system. </a:t>
            </a:r>
            <a:r>
              <a:rPr lang="en-US" baseline="0" smtClean="0"/>
              <a:t>However</a:t>
            </a:r>
            <a:r>
              <a:rPr lang="en-US" baseline="0" dirty="0" smtClean="0"/>
              <a:t>, Ayurveda is also a complimentary system when combined with various fields of western </a:t>
            </a:r>
            <a:r>
              <a:rPr lang="en-US" baseline="0" smtClean="0"/>
              <a:t>medical systems (nccam.nih.gov).</a:t>
            </a:r>
            <a:endParaRPr lang="en-US" baseline="0" dirty="0" smtClean="0"/>
          </a:p>
          <a:p>
            <a:endParaRPr lang="en-US" baseline="0" dirty="0" smtClean="0"/>
          </a:p>
          <a:p>
            <a:r>
              <a:rPr lang="en-US" baseline="0" dirty="0" smtClean="0"/>
              <a:t>Other medicine systems like Osteopathy, Chiropractic, Physical Therapy and Acupuncture subscribe to the same philosophy.</a:t>
            </a:r>
          </a:p>
          <a:p>
            <a:endParaRPr lang="en-US" baseline="0" dirty="0" smtClean="0"/>
          </a:p>
          <a:p>
            <a:r>
              <a:rPr lang="en-US" baseline="0" dirty="0" smtClean="0"/>
              <a:t>Are there any questions?</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5762C93-6320-48D2-B413-1348727FFC87}" type="slidenum">
              <a:rPr lang="en-US" smtClean="0"/>
              <a:t>6</a:t>
            </a:fld>
            <a:endParaRPr lang="en-US"/>
          </a:p>
        </p:txBody>
      </p:sp>
    </p:spTree>
    <p:extLst>
      <p:ext uri="{BB962C8B-B14F-4D97-AF65-F5344CB8AC3E}">
        <p14:creationId xmlns:p14="http://schemas.microsoft.com/office/powerpoint/2010/main" val="2510239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A4DD7C1-E68A-4B1E-A455-70F8C263FA5D}" type="datetimeFigureOut">
              <a:rPr lang="en-US" smtClean="0"/>
              <a:pPr/>
              <a:t>4/30/2014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E84979C-2489-4F6B-8F96-4D9E7385AC76}"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30592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DD7C1-E68A-4B1E-A455-70F8C263FA5D}"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7E84979C-2489-4F6B-8F96-4D9E7385AC76}" type="slidenum">
              <a:rPr lang="en-US" smtClean="0"/>
              <a:pPr/>
              <a:t>‹#›</a:t>
            </a:fld>
            <a:endParaRPr lang="en-US"/>
          </a:p>
        </p:txBody>
      </p:sp>
    </p:spTree>
    <p:extLst>
      <p:ext uri="{BB962C8B-B14F-4D97-AF65-F5344CB8AC3E}">
        <p14:creationId xmlns:p14="http://schemas.microsoft.com/office/powerpoint/2010/main" val="404470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DD7C1-E68A-4B1E-A455-70F8C263FA5D}"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7E84979C-2489-4F6B-8F96-4D9E7385AC76}" type="slidenum">
              <a:rPr lang="en-US" smtClean="0"/>
              <a:pPr/>
              <a:t>‹#›</a:t>
            </a:fld>
            <a:endParaRPr lang="en-US"/>
          </a:p>
        </p:txBody>
      </p:sp>
    </p:spTree>
    <p:extLst>
      <p:ext uri="{BB962C8B-B14F-4D97-AF65-F5344CB8AC3E}">
        <p14:creationId xmlns:p14="http://schemas.microsoft.com/office/powerpoint/2010/main" val="133128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4DD7C1-E68A-4B1E-A455-70F8C263FA5D}"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7E84979C-2489-4F6B-8F96-4D9E7385AC76}" type="slidenum">
              <a:rPr lang="en-US" smtClean="0"/>
              <a:pPr/>
              <a:t>‹#›</a:t>
            </a:fld>
            <a:endParaRPr lang="en-US"/>
          </a:p>
        </p:txBody>
      </p:sp>
    </p:spTree>
    <p:extLst>
      <p:ext uri="{BB962C8B-B14F-4D97-AF65-F5344CB8AC3E}">
        <p14:creationId xmlns:p14="http://schemas.microsoft.com/office/powerpoint/2010/main" val="248023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DD7C1-E68A-4B1E-A455-70F8C263FA5D}" type="datetimeFigureOut">
              <a:rPr lang="en-US" smtClean="0"/>
              <a:pPr/>
              <a:t>4/30/2014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7E84979C-2489-4F6B-8F96-4D9E7385AC76}" type="slidenum">
              <a:rPr lang="en-US" smtClean="0"/>
              <a:pPr/>
              <a:t>‹#›</a:t>
            </a:fld>
            <a:endParaRPr lang="en-US"/>
          </a:p>
        </p:txBody>
      </p:sp>
    </p:spTree>
    <p:extLst>
      <p:ext uri="{BB962C8B-B14F-4D97-AF65-F5344CB8AC3E}">
        <p14:creationId xmlns:p14="http://schemas.microsoft.com/office/powerpoint/2010/main" val="169652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A4DD7C1-E68A-4B1E-A455-70F8C263FA5D}" type="datetimeFigureOut">
              <a:rPr lang="en-US" smtClean="0"/>
              <a:pPr/>
              <a:t>4/30/2014</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7E84979C-2489-4F6B-8F96-4D9E7385AC76}"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218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4DD7C1-E68A-4B1E-A455-70F8C263FA5D}" type="datetimeFigureOut">
              <a:rPr lang="en-US" smtClean="0"/>
              <a:pPr/>
              <a:t>4/30/2014</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7E84979C-2489-4F6B-8F96-4D9E7385AC76}" type="slidenum">
              <a:rPr lang="en-US" smtClean="0"/>
              <a:pPr/>
              <a:t>‹#›</a:t>
            </a:fld>
            <a:endParaRPr lang="en-US"/>
          </a:p>
        </p:txBody>
      </p:sp>
    </p:spTree>
    <p:extLst>
      <p:ext uri="{BB962C8B-B14F-4D97-AF65-F5344CB8AC3E}">
        <p14:creationId xmlns:p14="http://schemas.microsoft.com/office/powerpoint/2010/main" val="93082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4DD7C1-E68A-4B1E-A455-70F8C263FA5D}" type="datetimeFigureOut">
              <a:rPr lang="en-US" smtClean="0"/>
              <a:pPr/>
              <a:t>4/30/2014</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7E84979C-2489-4F6B-8F96-4D9E7385AC76}" type="slidenum">
              <a:rPr lang="en-US" smtClean="0"/>
              <a:pPr/>
              <a:t>‹#›</a:t>
            </a:fld>
            <a:endParaRPr lang="en-US"/>
          </a:p>
        </p:txBody>
      </p:sp>
    </p:spTree>
    <p:extLst>
      <p:ext uri="{BB962C8B-B14F-4D97-AF65-F5344CB8AC3E}">
        <p14:creationId xmlns:p14="http://schemas.microsoft.com/office/powerpoint/2010/main" val="319345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DD7C1-E68A-4B1E-A455-70F8C263FA5D}" type="datetimeFigureOut">
              <a:rPr lang="en-US" smtClean="0"/>
              <a:pPr/>
              <a:t>4/30/2014</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7E84979C-2489-4F6B-8F96-4D9E7385AC76}" type="slidenum">
              <a:rPr lang="en-US" smtClean="0"/>
              <a:pPr/>
              <a:t>‹#›</a:t>
            </a:fld>
            <a:endParaRPr lang="en-US"/>
          </a:p>
        </p:txBody>
      </p:sp>
    </p:spTree>
    <p:extLst>
      <p:ext uri="{BB962C8B-B14F-4D97-AF65-F5344CB8AC3E}">
        <p14:creationId xmlns:p14="http://schemas.microsoft.com/office/powerpoint/2010/main" val="212956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4A4DD7C1-E68A-4B1E-A455-70F8C263FA5D}" type="datetimeFigureOut">
              <a:rPr lang="en-US" smtClean="0"/>
              <a:pPr/>
              <a:t>4/30/2014</a:t>
            </a:fld>
            <a:endParaRPr lang="en-US"/>
          </a:p>
        </p:txBody>
      </p:sp>
      <p:sp>
        <p:nvSpPr>
          <p:cNvPr id="7" name="Slide Number Placeholder 6"/>
          <p:cNvSpPr>
            <a:spLocks noGrp="1"/>
          </p:cNvSpPr>
          <p:nvPr>
            <p:ph type="sldNum" sz="quarter" idx="12"/>
          </p:nvPr>
        </p:nvSpPr>
        <p:spPr/>
        <p:txBody>
          <a:bodyPr/>
          <a:lstStyle/>
          <a:p>
            <a:fld id="{7E84979C-2489-4F6B-8F96-4D9E7385AC76}"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91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DD7C1-E68A-4B1E-A455-70F8C263FA5D}" type="datetimeFigureOut">
              <a:rPr lang="en-US" smtClean="0"/>
              <a:pPr/>
              <a:t>4/30/2014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7E84979C-2489-4F6B-8F96-4D9E7385AC76}" type="slidenum">
              <a:rPr lang="en-US" smtClean="0"/>
              <a:pPr/>
              <a:t>‹#›</a:t>
            </a:fld>
            <a:endParaRPr lang="en-US"/>
          </a:p>
        </p:txBody>
      </p:sp>
    </p:spTree>
    <p:extLst>
      <p:ext uri="{BB962C8B-B14F-4D97-AF65-F5344CB8AC3E}">
        <p14:creationId xmlns:p14="http://schemas.microsoft.com/office/powerpoint/2010/main" val="408018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A4DD7C1-E68A-4B1E-A455-70F8C263FA5D}" type="datetimeFigureOut">
              <a:rPr lang="en-US" smtClean="0"/>
              <a:pPr/>
              <a:t>4/30/2014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E84979C-2489-4F6B-8F96-4D9E7385AC76}" type="slidenum">
              <a:rPr lang="en-US" smtClean="0"/>
              <a:pPr/>
              <a:t>‹#›</a:t>
            </a:fld>
            <a:endParaRPr lang="en-US"/>
          </a:p>
        </p:txBody>
      </p:sp>
    </p:spTree>
    <p:extLst>
      <p:ext uri="{BB962C8B-B14F-4D97-AF65-F5344CB8AC3E}">
        <p14:creationId xmlns:p14="http://schemas.microsoft.com/office/powerpoint/2010/main" val="1728815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6789868" cy="1666875"/>
          </a:xfrm>
        </p:spPr>
        <p:txBody>
          <a:bodyPr>
            <a:normAutofit fontScale="90000"/>
          </a:bodyPr>
          <a:lstStyle/>
          <a:p>
            <a:pPr algn="ctr"/>
            <a:r>
              <a:rPr lang="en-US" sz="4900" b="1" dirty="0" smtClean="0">
                <a:solidFill>
                  <a:schemeClr val="bg2">
                    <a:lumMod val="50000"/>
                  </a:schemeClr>
                </a:solidFill>
                <a:latin typeface="Arial" panose="020B0604020202020204" pitchFamily="34" charset="0"/>
                <a:cs typeface="Arial" panose="020B0604020202020204" pitchFamily="34" charset="0"/>
              </a:rPr>
              <a:t>Introduction to Ayurveda</a:t>
            </a:r>
            <a:r>
              <a:rPr lang="en-US" b="1" dirty="0" smtClean="0">
                <a:solidFill>
                  <a:schemeClr val="bg2">
                    <a:lumMod val="50000"/>
                  </a:schemeClr>
                </a:solidFill>
              </a:rPr>
              <a:t/>
            </a:r>
            <a:br>
              <a:rPr lang="en-US" b="1" dirty="0" smtClean="0">
                <a:solidFill>
                  <a:schemeClr val="bg2">
                    <a:lumMod val="50000"/>
                  </a:schemeClr>
                </a:solidFill>
              </a:rPr>
            </a:br>
            <a:r>
              <a:rPr lang="en-US" sz="3600" b="1" dirty="0" smtClean="0">
                <a:solidFill>
                  <a:schemeClr val="bg2">
                    <a:lumMod val="50000"/>
                  </a:schemeClr>
                </a:solidFill>
                <a:latin typeface="Arial" panose="020B0604020202020204" pitchFamily="34" charset="0"/>
                <a:cs typeface="Arial" panose="020B0604020202020204" pitchFamily="34" charset="0"/>
              </a:rPr>
              <a:t>Three Part Series</a:t>
            </a:r>
            <a:endParaRPr lang="en-US" sz="3600" b="1" dirty="0">
              <a:solidFill>
                <a:schemeClr val="bg2">
                  <a:lumMod val="50000"/>
                </a:schemeClr>
              </a:solidFill>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1371600" y="2667000"/>
            <a:ext cx="6637467" cy="2743200"/>
          </a:xfrm>
        </p:spPr>
        <p:txBody>
          <a:bodyPr>
            <a:normAutofit lnSpcReduction="10000"/>
          </a:bodyPr>
          <a:lstStyle/>
          <a:p>
            <a:pPr algn="ctr"/>
            <a:r>
              <a:rPr lang="hi-IN" sz="10000" dirty="0" smtClean="0">
                <a:solidFill>
                  <a:schemeClr val="bg2">
                    <a:lumMod val="50000"/>
                  </a:schemeClr>
                </a:solidFill>
                <a:latin typeface="Arial" panose="020B0604020202020204" pitchFamily="34" charset="0"/>
                <a:cs typeface="Arial" panose="020B0604020202020204" pitchFamily="34" charset="0"/>
              </a:rPr>
              <a:t>ॐ</a:t>
            </a:r>
            <a:endParaRPr lang="en-US" sz="10000" dirty="0" smtClean="0">
              <a:solidFill>
                <a:schemeClr val="bg2">
                  <a:lumMod val="50000"/>
                </a:schemeClr>
              </a:solidFill>
              <a:latin typeface="Arial" panose="020B0604020202020204" pitchFamily="34" charset="0"/>
              <a:cs typeface="Arial" panose="020B0604020202020204" pitchFamily="34" charset="0"/>
            </a:endParaRPr>
          </a:p>
          <a:p>
            <a:pPr algn="ctr"/>
            <a:endParaRPr lang="en-US" dirty="0" smtClean="0">
              <a:solidFill>
                <a:schemeClr val="accent1">
                  <a:lumMod val="50000"/>
                </a:schemeClr>
              </a:solidFill>
              <a:latin typeface="Arial" panose="020B0604020202020204" pitchFamily="34" charset="0"/>
              <a:cs typeface="Arial" panose="020B0604020202020204" pitchFamily="34" charset="0"/>
            </a:endParaRPr>
          </a:p>
          <a:p>
            <a:pPr algn="ctr"/>
            <a:r>
              <a:rPr lang="en-US" sz="2200" dirty="0" err="1" smtClean="0">
                <a:solidFill>
                  <a:schemeClr val="accent1">
                    <a:lumMod val="50000"/>
                  </a:schemeClr>
                </a:solidFill>
                <a:latin typeface="Arial" panose="020B0604020202020204" pitchFamily="34" charset="0"/>
                <a:cs typeface="Arial" panose="020B0604020202020204" pitchFamily="34" charset="0"/>
              </a:rPr>
              <a:t>Jazell</a:t>
            </a:r>
            <a:r>
              <a:rPr lang="en-US" sz="2200" dirty="0" smtClean="0">
                <a:solidFill>
                  <a:schemeClr val="accent1">
                    <a:lumMod val="50000"/>
                  </a:schemeClr>
                </a:solidFill>
                <a:latin typeface="Arial" panose="020B0604020202020204" pitchFamily="34" charset="0"/>
                <a:cs typeface="Arial" panose="020B0604020202020204" pitchFamily="34" charset="0"/>
              </a:rPr>
              <a:t> Choi-</a:t>
            </a:r>
            <a:r>
              <a:rPr lang="en-US" sz="2200" dirty="0" err="1" smtClean="0">
                <a:solidFill>
                  <a:schemeClr val="accent1">
                    <a:lumMod val="50000"/>
                  </a:schemeClr>
                </a:solidFill>
                <a:latin typeface="Arial" panose="020B0604020202020204" pitchFamily="34" charset="0"/>
                <a:cs typeface="Arial" panose="020B0604020202020204" pitchFamily="34" charset="0"/>
              </a:rPr>
              <a:t>Andujar</a:t>
            </a:r>
            <a:endParaRPr lang="en-US" sz="2200" dirty="0" smtClean="0">
              <a:solidFill>
                <a:schemeClr val="accent1">
                  <a:lumMod val="50000"/>
                </a:schemeClr>
              </a:solidFill>
              <a:latin typeface="Arial" panose="020B0604020202020204" pitchFamily="34" charset="0"/>
              <a:cs typeface="Arial" panose="020B0604020202020204" pitchFamily="34" charset="0"/>
            </a:endParaRPr>
          </a:p>
          <a:p>
            <a:pPr algn="ctr"/>
            <a:r>
              <a:rPr lang="en-US" sz="2200" dirty="0" err="1" smtClean="0">
                <a:solidFill>
                  <a:schemeClr val="accent1">
                    <a:lumMod val="50000"/>
                  </a:schemeClr>
                </a:solidFill>
                <a:latin typeface="Arial" panose="020B0604020202020204" pitchFamily="34" charset="0"/>
                <a:cs typeface="Arial" panose="020B0604020202020204" pitchFamily="34" charset="0"/>
              </a:rPr>
              <a:t>Ayurvedic</a:t>
            </a:r>
            <a:r>
              <a:rPr lang="en-US" sz="2200" dirty="0" smtClean="0">
                <a:solidFill>
                  <a:schemeClr val="accent1">
                    <a:lumMod val="50000"/>
                  </a:schemeClr>
                </a:solidFill>
                <a:latin typeface="Arial" panose="020B0604020202020204" pitchFamily="34" charset="0"/>
                <a:cs typeface="Arial" panose="020B0604020202020204" pitchFamily="34" charset="0"/>
              </a:rPr>
              <a:t> Wellness Practitioner</a:t>
            </a:r>
            <a:endParaRPr lang="en-US" sz="22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7485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91400" cy="1524000"/>
          </a:xfrm>
        </p:spPr>
        <p:txBody>
          <a:bodyPr>
            <a:noAutofit/>
          </a:bodyPr>
          <a:lstStyle/>
          <a:p>
            <a:pPr algn="ctr"/>
            <a:r>
              <a:rPr lang="en-US" sz="4600" b="1" dirty="0">
                <a:solidFill>
                  <a:schemeClr val="bg2">
                    <a:lumMod val="50000"/>
                  </a:schemeClr>
                </a:solidFill>
              </a:rPr>
              <a:t>Part </a:t>
            </a:r>
            <a:r>
              <a:rPr lang="en-US" sz="4600" b="1" dirty="0" smtClean="0">
                <a:solidFill>
                  <a:schemeClr val="bg2">
                    <a:lumMod val="50000"/>
                  </a:schemeClr>
                </a:solidFill>
              </a:rPr>
              <a:t>1</a:t>
            </a:r>
            <a:br>
              <a:rPr lang="en-US" sz="4600" b="1" dirty="0" smtClean="0">
                <a:solidFill>
                  <a:schemeClr val="bg2">
                    <a:lumMod val="50000"/>
                  </a:schemeClr>
                </a:solidFill>
              </a:rPr>
            </a:br>
            <a:r>
              <a:rPr lang="en-US" sz="4600" b="1" dirty="0" smtClean="0">
                <a:solidFill>
                  <a:schemeClr val="bg2">
                    <a:lumMod val="50000"/>
                  </a:schemeClr>
                </a:solidFill>
              </a:rPr>
              <a:t>What </a:t>
            </a:r>
            <a:r>
              <a:rPr lang="en-US" sz="4600" b="1" dirty="0">
                <a:solidFill>
                  <a:schemeClr val="bg2">
                    <a:lumMod val="50000"/>
                  </a:schemeClr>
                </a:solidFill>
              </a:rPr>
              <a:t>is </a:t>
            </a:r>
            <a:r>
              <a:rPr lang="en-US" sz="4600" b="1" dirty="0" smtClean="0">
                <a:solidFill>
                  <a:schemeClr val="bg2">
                    <a:lumMod val="50000"/>
                  </a:schemeClr>
                </a:solidFill>
              </a:rPr>
              <a:t>Ayurveda</a:t>
            </a:r>
            <a:endParaRPr lang="en-US" sz="4600" b="1" dirty="0">
              <a:solidFill>
                <a:schemeClr val="bg2">
                  <a:lumMod val="50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057400"/>
            <a:ext cx="7315200" cy="3743325"/>
          </a:xfrm>
          <a:prstGeom prst="rect">
            <a:avLst/>
          </a:prstGeom>
        </p:spPr>
      </p:pic>
      <p:sp>
        <p:nvSpPr>
          <p:cNvPr id="7" name="TextBox 6"/>
          <p:cNvSpPr txBox="1"/>
          <p:nvPr/>
        </p:nvSpPr>
        <p:spPr>
          <a:xfrm>
            <a:off x="5638800" y="5800725"/>
            <a:ext cx="2590800" cy="246221"/>
          </a:xfrm>
          <a:prstGeom prst="rect">
            <a:avLst/>
          </a:prstGeom>
          <a:noFill/>
        </p:spPr>
        <p:txBody>
          <a:bodyPr wrap="square" rtlCol="0">
            <a:spAutoFit/>
          </a:bodyPr>
          <a:lstStyle/>
          <a:p>
            <a:pPr algn="r"/>
            <a:r>
              <a:rPr lang="en-US" sz="1000" dirty="0" smtClean="0"/>
              <a:t>Photo Reference: Ayurcircle.com</a:t>
            </a:r>
            <a:endParaRPr lang="en-US" sz="1000" dirty="0"/>
          </a:p>
        </p:txBody>
      </p:sp>
    </p:spTree>
    <p:extLst>
      <p:ext uri="{BB962C8B-B14F-4D97-AF65-F5344CB8AC3E}">
        <p14:creationId xmlns:p14="http://schemas.microsoft.com/office/powerpoint/2010/main" val="3384548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748" y="457200"/>
            <a:ext cx="7024744" cy="838200"/>
          </a:xfrm>
        </p:spPr>
        <p:txBody>
          <a:bodyPr/>
          <a:lstStyle/>
          <a:p>
            <a:pPr algn="ctr"/>
            <a:r>
              <a:rPr lang="en-US" b="1" dirty="0">
                <a:solidFill>
                  <a:schemeClr val="bg2">
                    <a:lumMod val="50000"/>
                  </a:schemeClr>
                </a:solidFill>
              </a:rPr>
              <a:t>Introduction to Ayurveda</a:t>
            </a:r>
          </a:p>
        </p:txBody>
      </p:sp>
      <p:sp>
        <p:nvSpPr>
          <p:cNvPr id="3" name="Content Placeholder 2"/>
          <p:cNvSpPr>
            <a:spLocks noGrp="1"/>
          </p:cNvSpPr>
          <p:nvPr>
            <p:ph idx="1"/>
          </p:nvPr>
        </p:nvSpPr>
        <p:spPr>
          <a:xfrm>
            <a:off x="1143000" y="1752601"/>
            <a:ext cx="6777317" cy="2743199"/>
          </a:xfrm>
        </p:spPr>
        <p:txBody>
          <a:bodyPr/>
          <a:lstStyle/>
          <a:p>
            <a:pPr>
              <a:buClr>
                <a:schemeClr val="bg2">
                  <a:lumMod val="50000"/>
                </a:schemeClr>
              </a:buClr>
              <a:buSzPct val="100000"/>
              <a:buFont typeface="Wingdings" panose="05000000000000000000" pitchFamily="2" charset="2"/>
              <a:buChar char="v"/>
            </a:pPr>
            <a:r>
              <a:rPr lang="en-US" dirty="0"/>
              <a:t> </a:t>
            </a:r>
            <a:r>
              <a:rPr lang="en-US" sz="2500" dirty="0" smtClean="0"/>
              <a:t>Ayurveda </a:t>
            </a:r>
            <a:r>
              <a:rPr lang="en-US" sz="2500" dirty="0"/>
              <a:t>is (pronounced I-your-</a:t>
            </a:r>
            <a:r>
              <a:rPr lang="en-US" sz="2500" dirty="0" err="1"/>
              <a:t>vay</a:t>
            </a:r>
            <a:r>
              <a:rPr lang="en-US" sz="2500" dirty="0"/>
              <a:t>-da</a:t>
            </a:r>
            <a:r>
              <a:rPr lang="en-US" sz="2500" dirty="0" smtClean="0"/>
              <a:t>)</a:t>
            </a:r>
          </a:p>
          <a:p>
            <a:pPr>
              <a:buClr>
                <a:schemeClr val="bg2">
                  <a:lumMod val="50000"/>
                </a:schemeClr>
              </a:buClr>
              <a:buSzPct val="100000"/>
              <a:buFont typeface="Wingdings" panose="05000000000000000000" pitchFamily="2" charset="2"/>
              <a:buChar char="v"/>
            </a:pPr>
            <a:endParaRPr lang="en-US" sz="800" dirty="0"/>
          </a:p>
          <a:p>
            <a:pPr>
              <a:buClr>
                <a:schemeClr val="bg2">
                  <a:lumMod val="50000"/>
                </a:schemeClr>
              </a:buClr>
              <a:buSzPct val="100000"/>
              <a:buFont typeface="Wingdings" panose="05000000000000000000" pitchFamily="2" charset="2"/>
              <a:buChar char="v"/>
            </a:pPr>
            <a:r>
              <a:rPr lang="en-US" sz="2500" dirty="0" smtClean="0"/>
              <a:t> </a:t>
            </a:r>
            <a:r>
              <a:rPr lang="en-US" sz="2500" dirty="0" err="1" smtClean="0"/>
              <a:t>Ayur</a:t>
            </a:r>
            <a:r>
              <a:rPr lang="en-US" sz="2500" dirty="0" smtClean="0"/>
              <a:t> </a:t>
            </a:r>
            <a:r>
              <a:rPr lang="en-US" sz="2500" dirty="0"/>
              <a:t>means life and Veda means science </a:t>
            </a:r>
            <a:r>
              <a:rPr lang="en-US" sz="2500" dirty="0" smtClean="0"/>
              <a:t>  which </a:t>
            </a:r>
            <a:r>
              <a:rPr lang="en-US" sz="2500" dirty="0"/>
              <a:t>means </a:t>
            </a:r>
            <a:r>
              <a:rPr lang="en-US" sz="2500" dirty="0" smtClean="0"/>
              <a:t>“The </a:t>
            </a:r>
            <a:r>
              <a:rPr lang="en-US" sz="2500" dirty="0"/>
              <a:t>science of </a:t>
            </a:r>
            <a:r>
              <a:rPr lang="en-US" sz="2500" dirty="0" smtClean="0"/>
              <a:t>Life”.</a:t>
            </a:r>
            <a:endParaRPr lang="en-US" sz="2500" dirty="0"/>
          </a:p>
          <a:p>
            <a:pPr>
              <a:buClr>
                <a:schemeClr val="bg2">
                  <a:lumMod val="50000"/>
                </a:schemeClr>
              </a:buClr>
              <a:buSzPct val="100000"/>
              <a:buFont typeface="Wingdings" panose="05000000000000000000" pitchFamily="2" charset="2"/>
              <a:buChar char="v"/>
            </a:pPr>
            <a:endParaRPr lang="en-US" sz="800" dirty="0"/>
          </a:p>
          <a:p>
            <a:pPr>
              <a:buClr>
                <a:schemeClr val="bg2">
                  <a:lumMod val="50000"/>
                </a:schemeClr>
              </a:buClr>
              <a:buSzPct val="100000"/>
              <a:buFont typeface="Wingdings" panose="05000000000000000000" pitchFamily="2" charset="2"/>
              <a:buChar char="v"/>
            </a:pPr>
            <a:r>
              <a:rPr lang="en-US" sz="2500" dirty="0" smtClean="0"/>
              <a:t> Ayurveda </a:t>
            </a:r>
            <a:r>
              <a:rPr lang="en-US" sz="2500" dirty="0"/>
              <a:t>is a holistic medicine system whose focus is on the “Whole Self</a:t>
            </a:r>
            <a:r>
              <a:rPr lang="en-US" sz="2500" dirty="0" smtClean="0"/>
              <a:t>.”</a:t>
            </a:r>
            <a:endParaRPr lang="en-US" sz="2500" dirty="0"/>
          </a:p>
          <a:p>
            <a:pPr>
              <a:buFont typeface="Wingdings" panose="05000000000000000000" pitchFamily="2" charset="2"/>
              <a:buChar char="v"/>
            </a:pPr>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5833" t="13466" r="41333" b="17658"/>
          <a:stretch/>
        </p:blipFill>
        <p:spPr>
          <a:xfrm>
            <a:off x="1676400" y="4615339"/>
            <a:ext cx="5616271" cy="1981200"/>
          </a:xfrm>
          <a:prstGeom prst="rect">
            <a:avLst/>
          </a:prstGeom>
        </p:spPr>
      </p:pic>
      <p:sp>
        <p:nvSpPr>
          <p:cNvPr id="5" name="TextBox 4"/>
          <p:cNvSpPr txBox="1"/>
          <p:nvPr/>
        </p:nvSpPr>
        <p:spPr>
          <a:xfrm>
            <a:off x="5250511" y="6596539"/>
            <a:ext cx="2072640" cy="246221"/>
          </a:xfrm>
          <a:prstGeom prst="rect">
            <a:avLst/>
          </a:prstGeom>
          <a:noFill/>
        </p:spPr>
        <p:txBody>
          <a:bodyPr wrap="square" rtlCol="0">
            <a:spAutoFit/>
          </a:bodyPr>
          <a:lstStyle/>
          <a:p>
            <a:pPr algn="r"/>
            <a:r>
              <a:rPr lang="en-US" sz="1000" dirty="0" smtClean="0"/>
              <a:t>Photo Reference: cholayil.com</a:t>
            </a:r>
            <a:endParaRPr lang="en-US" sz="1000" dirty="0"/>
          </a:p>
        </p:txBody>
      </p:sp>
    </p:spTree>
    <p:extLst>
      <p:ext uri="{BB962C8B-B14F-4D97-AF65-F5344CB8AC3E}">
        <p14:creationId xmlns:p14="http://schemas.microsoft.com/office/powerpoint/2010/main" val="454957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467600" cy="838200"/>
          </a:xfrm>
        </p:spPr>
        <p:txBody>
          <a:bodyPr>
            <a:noAutofit/>
          </a:bodyPr>
          <a:lstStyle/>
          <a:p>
            <a:pPr algn="ctr"/>
            <a:r>
              <a:rPr lang="en-US" b="1" dirty="0" smtClean="0">
                <a:solidFill>
                  <a:schemeClr val="bg2">
                    <a:lumMod val="50000"/>
                  </a:schemeClr>
                </a:solidFill>
              </a:rPr>
              <a:t>Professional Standards</a:t>
            </a:r>
            <a:endParaRPr lang="en-US" b="1" dirty="0">
              <a:solidFill>
                <a:schemeClr val="bg2">
                  <a:lumMod val="50000"/>
                </a:schemeClr>
              </a:solidFill>
            </a:endParaRPr>
          </a:p>
        </p:txBody>
      </p:sp>
      <p:pic>
        <p:nvPicPr>
          <p:cNvPr id="7" name="Content Placeholder 6"/>
          <p:cNvPicPr>
            <a:picLocks noGrp="1" noChangeAspect="1"/>
          </p:cNvPicPr>
          <p:nvPr>
            <p:ph sz="quarter" idx="13"/>
          </p:nvPr>
        </p:nvPicPr>
        <p:blipFill rotWithShape="1">
          <a:blip r:embed="rId3">
            <a:extLst>
              <a:ext uri="{28A0092B-C50C-407E-A947-70E740481C1C}">
                <a14:useLocalDpi xmlns:a14="http://schemas.microsoft.com/office/drawing/2010/main" val="0"/>
              </a:ext>
            </a:extLst>
          </a:blip>
          <a:srcRect t="36800" r="440"/>
          <a:stretch/>
        </p:blipFill>
        <p:spPr>
          <a:xfrm>
            <a:off x="5715000" y="4114800"/>
            <a:ext cx="2362199" cy="2407920"/>
          </a:xfrm>
        </p:spPr>
      </p:pic>
      <p:pic>
        <p:nvPicPr>
          <p:cNvPr id="5" name="Content Placeholder 4"/>
          <p:cNvPicPr>
            <a:picLocks noGrp="1" noChangeAspect="1"/>
          </p:cNvPicPr>
          <p:nvPr>
            <p:ph sz="quarter" idx="14"/>
          </p:nvPr>
        </p:nvPicPr>
        <p:blipFill>
          <a:blip r:embed="rId4">
            <a:extLst>
              <a:ext uri="{28A0092B-C50C-407E-A947-70E740481C1C}">
                <a14:useLocalDpi xmlns:a14="http://schemas.microsoft.com/office/drawing/2010/main" val="0"/>
              </a:ext>
            </a:extLst>
          </a:blip>
          <a:stretch>
            <a:fillRect/>
          </a:stretch>
        </p:blipFill>
        <p:spPr>
          <a:xfrm>
            <a:off x="5715000" y="1752600"/>
            <a:ext cx="2362200" cy="2362200"/>
          </a:xfrm>
        </p:spPr>
      </p:pic>
      <p:sp>
        <p:nvSpPr>
          <p:cNvPr id="8" name="TextBox 7"/>
          <p:cNvSpPr txBox="1"/>
          <p:nvPr/>
        </p:nvSpPr>
        <p:spPr>
          <a:xfrm>
            <a:off x="1447800" y="1722120"/>
            <a:ext cx="4114800" cy="4524315"/>
          </a:xfrm>
          <a:prstGeom prst="rect">
            <a:avLst/>
          </a:prstGeom>
          <a:noFill/>
        </p:spPr>
        <p:txBody>
          <a:bodyPr wrap="square" rtlCol="0">
            <a:spAutoFit/>
          </a:bodyPr>
          <a:lstStyle/>
          <a:p>
            <a:r>
              <a:rPr lang="en-US" dirty="0" smtClean="0"/>
              <a:t>There are currently no national standards for the certifying or licensing of </a:t>
            </a:r>
            <a:r>
              <a:rPr lang="en-US" dirty="0" err="1" smtClean="0"/>
              <a:t>Ayurvedic</a:t>
            </a:r>
            <a:r>
              <a:rPr lang="en-US" dirty="0" smtClean="0"/>
              <a:t> practitioners or doctors. </a:t>
            </a:r>
            <a:r>
              <a:rPr lang="en-US" dirty="0" err="1" smtClean="0"/>
              <a:t>Ayurvedic</a:t>
            </a:r>
            <a:r>
              <a:rPr lang="en-US" dirty="0" smtClean="0"/>
              <a:t> professionals may obtain a medical degree in India which is either a Bachelor or Doctorate of </a:t>
            </a:r>
            <a:r>
              <a:rPr lang="en-US" dirty="0" err="1" smtClean="0"/>
              <a:t>Ayurvedic</a:t>
            </a:r>
            <a:r>
              <a:rPr lang="en-US" dirty="0" smtClean="0"/>
              <a:t> Medicine and Surgery. Also, American doctors can utilized Ayurveda as an integrative medical approach. Field Ethical standards are set and revised by the National </a:t>
            </a:r>
            <a:r>
              <a:rPr lang="en-US" dirty="0" err="1" smtClean="0"/>
              <a:t>Ayurvedic</a:t>
            </a:r>
            <a:r>
              <a:rPr lang="en-US" dirty="0" smtClean="0"/>
              <a:t> Medical Association. Practitioners are held up to high standards of professionalism which are based on competence, virtuous relationships with clients and colleagues.</a:t>
            </a:r>
          </a:p>
        </p:txBody>
      </p:sp>
      <p:sp>
        <p:nvSpPr>
          <p:cNvPr id="9" name="TextBox 8"/>
          <p:cNvSpPr txBox="1"/>
          <p:nvPr/>
        </p:nvSpPr>
        <p:spPr>
          <a:xfrm>
            <a:off x="5715000" y="6553199"/>
            <a:ext cx="2438400" cy="246221"/>
          </a:xfrm>
          <a:prstGeom prst="rect">
            <a:avLst/>
          </a:prstGeom>
          <a:noFill/>
        </p:spPr>
        <p:txBody>
          <a:bodyPr wrap="square" rtlCol="0">
            <a:spAutoFit/>
          </a:bodyPr>
          <a:lstStyle/>
          <a:p>
            <a:pPr algn="r"/>
            <a:r>
              <a:rPr lang="en-US" sz="1000" dirty="0" smtClean="0"/>
              <a:t>Photo Reference: AyurvedaNama.org</a:t>
            </a:r>
            <a:endParaRPr lang="en-US" sz="1000" dirty="0"/>
          </a:p>
        </p:txBody>
      </p:sp>
    </p:spTree>
    <p:extLst>
      <p:ext uri="{BB962C8B-B14F-4D97-AF65-F5344CB8AC3E}">
        <p14:creationId xmlns:p14="http://schemas.microsoft.com/office/powerpoint/2010/main" val="213964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58200" cy="762000"/>
          </a:xfrm>
        </p:spPr>
        <p:txBody>
          <a:bodyPr>
            <a:noAutofit/>
          </a:bodyPr>
          <a:lstStyle/>
          <a:p>
            <a:pPr algn="ctr"/>
            <a:r>
              <a:rPr lang="en-US" sz="3700" b="1" dirty="0">
                <a:solidFill>
                  <a:schemeClr val="bg2">
                    <a:lumMod val="50000"/>
                  </a:schemeClr>
                </a:solidFill>
              </a:rPr>
              <a:t>NAMA </a:t>
            </a:r>
            <a:r>
              <a:rPr lang="en-US" sz="3700" b="1" dirty="0" smtClean="0">
                <a:solidFill>
                  <a:schemeClr val="bg2">
                    <a:lumMod val="50000"/>
                  </a:schemeClr>
                </a:solidFill>
              </a:rPr>
              <a:t>Practitioner Ethical </a:t>
            </a:r>
            <a:r>
              <a:rPr lang="en-US" sz="3700" b="1" dirty="0">
                <a:solidFill>
                  <a:schemeClr val="bg2">
                    <a:lumMod val="50000"/>
                  </a:schemeClr>
                </a:solidFill>
              </a:rPr>
              <a:t>Standards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2202749"/>
              </p:ext>
            </p:extLst>
          </p:nvPr>
        </p:nvGraphicFramePr>
        <p:xfrm>
          <a:off x="457200" y="1066800"/>
          <a:ext cx="8229600" cy="5217160"/>
        </p:xfrm>
        <a:graphic>
          <a:graphicData uri="http://schemas.openxmlformats.org/drawingml/2006/table">
            <a:tbl>
              <a:tblPr firstRow="1" bandRow="1">
                <a:tableStyleId>{2D5ABB26-0587-4C30-8999-92F81FD0307C}</a:tableStyleId>
              </a:tblPr>
              <a:tblGrid>
                <a:gridCol w="3962400"/>
                <a:gridCol w="4267200"/>
              </a:tblGrid>
              <a:tr h="370840">
                <a:tc>
                  <a:txBody>
                    <a:bodyPr/>
                    <a:lstStyle/>
                    <a:p>
                      <a:r>
                        <a:rPr lang="en-US" sz="1500" b="1" dirty="0" smtClean="0"/>
                        <a:t>1.</a:t>
                      </a:r>
                      <a:r>
                        <a:rPr lang="en-US" sz="1500" b="1" baseline="0" dirty="0" smtClean="0"/>
                        <a:t> </a:t>
                      </a:r>
                      <a:r>
                        <a:rPr lang="en-US" sz="1500" dirty="0" smtClean="0"/>
                        <a:t>Abide by HIPPA patient laws.</a:t>
                      </a:r>
                    </a:p>
                  </a:txBody>
                  <a:tcPr/>
                </a:tc>
                <a:tc>
                  <a:txBody>
                    <a:bodyPr/>
                    <a:lstStyle/>
                    <a:p>
                      <a:r>
                        <a:rPr lang="en-US" sz="1500" b="1" baseline="0" dirty="0" smtClean="0"/>
                        <a:t>10. </a:t>
                      </a:r>
                      <a:r>
                        <a:rPr lang="en-US" sz="1500" baseline="0" dirty="0" smtClean="0"/>
                        <a:t>Protect and cause no harm to clients.</a:t>
                      </a:r>
                    </a:p>
                  </a:txBody>
                  <a:tcPr/>
                </a:tc>
              </a:tr>
              <a:tr h="370840">
                <a:tc>
                  <a:txBody>
                    <a:bodyPr/>
                    <a:lstStyle/>
                    <a:p>
                      <a:r>
                        <a:rPr lang="en-US" sz="1500" b="1" dirty="0" smtClean="0"/>
                        <a:t>2. </a:t>
                      </a:r>
                      <a:r>
                        <a:rPr lang="en-US" sz="1500" b="0" dirty="0" smtClean="0"/>
                        <a:t>Clients are equal regardless of race, religion, sex, politics, culture, disabilities, sexual orientation, social standing. </a:t>
                      </a:r>
                    </a:p>
                  </a:txBody>
                  <a:tcPr/>
                </a:tc>
                <a:tc>
                  <a:txBody>
                    <a:bodyPr/>
                    <a:lstStyle/>
                    <a:p>
                      <a:r>
                        <a:rPr lang="en-US" sz="1500" b="1" baseline="0" dirty="0" smtClean="0"/>
                        <a:t>11.</a:t>
                      </a:r>
                      <a:r>
                        <a:rPr lang="en-US" sz="1500" baseline="0" dirty="0" smtClean="0"/>
                        <a:t> Make no claims of curing or healing of specific disorders or diseases.</a:t>
                      </a:r>
                    </a:p>
                    <a:p>
                      <a:endParaRPr lang="en-US" sz="1500" baseline="0" dirty="0" smtClean="0"/>
                    </a:p>
                  </a:txBody>
                  <a:tcPr/>
                </a:tc>
              </a:tr>
              <a:tr h="370840">
                <a:tc>
                  <a:txBody>
                    <a:bodyPr/>
                    <a:lstStyle/>
                    <a:p>
                      <a:r>
                        <a:rPr lang="en-US" sz="1500" b="1" dirty="0" smtClean="0"/>
                        <a:t>3.</a:t>
                      </a:r>
                      <a:r>
                        <a:rPr lang="en-US" sz="1500" b="1" baseline="0" dirty="0" smtClean="0"/>
                        <a:t> </a:t>
                      </a:r>
                      <a:r>
                        <a:rPr lang="en-US" sz="1500" dirty="0" smtClean="0"/>
                        <a:t>Practice in compliance with principles of Ayurveda.</a:t>
                      </a:r>
                    </a:p>
                  </a:txBody>
                  <a:tcPr/>
                </a:tc>
                <a:tc>
                  <a:txBody>
                    <a:bodyPr/>
                    <a:lstStyle/>
                    <a:p>
                      <a:r>
                        <a:rPr lang="en-US" sz="1500" b="1" baseline="0" dirty="0" smtClean="0"/>
                        <a:t>12.</a:t>
                      </a:r>
                      <a:r>
                        <a:rPr lang="en-US" sz="1500" baseline="0" dirty="0" smtClean="0"/>
                        <a:t> Always respect and listen attentively to clients.</a:t>
                      </a:r>
                    </a:p>
                  </a:txBody>
                  <a:tcPr/>
                </a:tc>
              </a:tr>
              <a:tr h="370840">
                <a:tc>
                  <a:txBody>
                    <a:bodyPr/>
                    <a:lstStyle/>
                    <a:p>
                      <a:r>
                        <a:rPr lang="en-US" sz="1500" b="1" dirty="0" smtClean="0"/>
                        <a:t>4.</a:t>
                      </a:r>
                      <a:r>
                        <a:rPr lang="en-US" sz="1500" baseline="0" dirty="0" smtClean="0"/>
                        <a:t> </a:t>
                      </a:r>
                      <a:r>
                        <a:rPr lang="en-US" sz="1500" dirty="0" smtClean="0"/>
                        <a:t>Client’s well-being is the number one goal.</a:t>
                      </a:r>
                    </a:p>
                  </a:txBody>
                  <a:tcPr/>
                </a:tc>
                <a:tc>
                  <a:txBody>
                    <a:bodyPr/>
                    <a:lstStyle/>
                    <a:p>
                      <a:r>
                        <a:rPr lang="en-US" sz="1500" b="1" baseline="0" dirty="0" smtClean="0"/>
                        <a:t>13. </a:t>
                      </a:r>
                      <a:r>
                        <a:rPr lang="en-US" sz="1500" baseline="0" dirty="0" smtClean="0"/>
                        <a:t>Carefully explain all findings, treatment plans, and answer any questions that arise.</a:t>
                      </a:r>
                    </a:p>
                  </a:txBody>
                  <a:tcPr/>
                </a:tc>
              </a:tr>
              <a:tr h="497840">
                <a:tc>
                  <a:txBody>
                    <a:bodyPr/>
                    <a:lstStyle/>
                    <a:p>
                      <a:r>
                        <a:rPr lang="en-US" sz="1500" b="1" i="0" dirty="0" smtClean="0"/>
                        <a:t>5. </a:t>
                      </a:r>
                      <a:r>
                        <a:rPr lang="en-US" sz="1500" dirty="0" smtClean="0"/>
                        <a:t>Practitioners must cultivate their own personal well-being.</a:t>
                      </a:r>
                    </a:p>
                  </a:txBody>
                  <a:tcPr/>
                </a:tc>
                <a:tc>
                  <a:txBody>
                    <a:bodyPr/>
                    <a:lstStyle/>
                    <a:p>
                      <a:r>
                        <a:rPr lang="en-US" sz="1500" b="1" baseline="0" dirty="0" smtClean="0"/>
                        <a:t>14.</a:t>
                      </a:r>
                      <a:r>
                        <a:rPr lang="en-US" sz="1500" baseline="0" dirty="0" smtClean="0"/>
                        <a:t> Respect the client’s right to take part in actively designing their care plan.</a:t>
                      </a:r>
                    </a:p>
                  </a:txBody>
                  <a:tcPr/>
                </a:tc>
              </a:tr>
              <a:tr h="370840">
                <a:tc>
                  <a:txBody>
                    <a:bodyPr/>
                    <a:lstStyle/>
                    <a:p>
                      <a:r>
                        <a:rPr lang="en-US" sz="1500" b="1" dirty="0" smtClean="0"/>
                        <a:t>6. </a:t>
                      </a:r>
                      <a:r>
                        <a:rPr lang="en-US" sz="1500" dirty="0" smtClean="0"/>
                        <a:t>Honesty is key and practitioners must never abuse their professional position.</a:t>
                      </a:r>
                    </a:p>
                  </a:txBody>
                  <a:tcPr/>
                </a:tc>
                <a:tc>
                  <a:txBody>
                    <a:bodyPr/>
                    <a:lstStyle/>
                    <a:p>
                      <a:r>
                        <a:rPr lang="en-US" sz="1500" b="1" baseline="0" dirty="0" smtClean="0"/>
                        <a:t>15. </a:t>
                      </a:r>
                      <a:r>
                        <a:rPr lang="en-US" sz="1500" baseline="0" dirty="0" smtClean="0"/>
                        <a:t>Refer clients whose conditions is beyond ones expertise.</a:t>
                      </a:r>
                    </a:p>
                  </a:txBody>
                  <a:tcPr/>
                </a:tc>
              </a:tr>
              <a:tr h="370840">
                <a:tc>
                  <a:txBody>
                    <a:bodyPr/>
                    <a:lstStyle/>
                    <a:p>
                      <a:r>
                        <a:rPr lang="en-US" sz="1500" b="1" dirty="0" smtClean="0"/>
                        <a:t>7. </a:t>
                      </a:r>
                      <a:r>
                        <a:rPr lang="en-US" sz="1500" dirty="0" smtClean="0"/>
                        <a:t>Comply with state and federal laws that affect ones practice. </a:t>
                      </a:r>
                    </a:p>
                  </a:txBody>
                  <a:tcPr/>
                </a:tc>
                <a:tc>
                  <a:txBody>
                    <a:bodyPr/>
                    <a:lstStyle/>
                    <a:p>
                      <a:r>
                        <a:rPr lang="en-US" sz="1500" b="1" baseline="0" dirty="0" smtClean="0"/>
                        <a:t>16.</a:t>
                      </a:r>
                      <a:r>
                        <a:rPr lang="en-US" sz="1500" baseline="0" dirty="0" smtClean="0"/>
                        <a:t> Be open to consulting with colleagues, and the client’s other health care professionals.</a:t>
                      </a:r>
                    </a:p>
                  </a:txBody>
                  <a:tcPr/>
                </a:tc>
              </a:tr>
              <a:tr h="370840">
                <a:tc>
                  <a:txBody>
                    <a:bodyPr/>
                    <a:lstStyle/>
                    <a:p>
                      <a:r>
                        <a:rPr lang="en-US" sz="1500" b="1" dirty="0" smtClean="0"/>
                        <a:t>8. </a:t>
                      </a:r>
                      <a:r>
                        <a:rPr lang="en-US" sz="1500" dirty="0" smtClean="0"/>
                        <a:t>Do not allow personal beliefs to interfere with the client’s care.</a:t>
                      </a:r>
                    </a:p>
                  </a:txBody>
                  <a:tcPr/>
                </a:tc>
                <a:tc>
                  <a:txBody>
                    <a:bodyPr/>
                    <a:lstStyle/>
                    <a:p>
                      <a:r>
                        <a:rPr lang="en-US" sz="1500" b="1" baseline="0" dirty="0" smtClean="0"/>
                        <a:t>17.</a:t>
                      </a:r>
                      <a:r>
                        <a:rPr lang="en-US" sz="1500" baseline="0" dirty="0" smtClean="0"/>
                        <a:t> Complaints are to be responded to promptly and constructively.</a:t>
                      </a:r>
                    </a:p>
                  </a:txBody>
                  <a:tcPr/>
                </a:tc>
              </a:tr>
              <a:tr h="370840">
                <a:tc>
                  <a:txBody>
                    <a:bodyPr/>
                    <a:lstStyle/>
                    <a:p>
                      <a:r>
                        <a:rPr lang="en-US" sz="1500" b="1" baseline="0" dirty="0" smtClean="0"/>
                        <a:t>9. </a:t>
                      </a:r>
                      <a:r>
                        <a:rPr lang="en-US" sz="1500" baseline="0" dirty="0" smtClean="0"/>
                        <a:t>Never utilize titles suggesting professional qualifications which have not been officially acquired. </a:t>
                      </a:r>
                    </a:p>
                  </a:txBody>
                  <a:tcPr/>
                </a:tc>
                <a:tc>
                  <a:txBody>
                    <a:bodyPr/>
                    <a:lstStyle/>
                    <a:p>
                      <a:r>
                        <a:rPr lang="en-US" sz="1500" b="1" baseline="0" dirty="0" smtClean="0"/>
                        <a:t>18.</a:t>
                      </a:r>
                      <a:r>
                        <a:rPr lang="en-US" sz="1500" baseline="0" dirty="0" smtClean="0"/>
                        <a:t> Practitioners should update their professional knowledge and skills in accordance with standards currently being developed</a:t>
                      </a:r>
                    </a:p>
                  </a:txBody>
                  <a:tcPr/>
                </a:tc>
              </a:tr>
            </a:tbl>
          </a:graphicData>
        </a:graphic>
      </p:graphicFrame>
    </p:spTree>
    <p:extLst>
      <p:ext uri="{BB962C8B-B14F-4D97-AF65-F5344CB8AC3E}">
        <p14:creationId xmlns:p14="http://schemas.microsoft.com/office/powerpoint/2010/main" val="3045769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024744" cy="838200"/>
          </a:xfrm>
        </p:spPr>
        <p:txBody>
          <a:bodyPr/>
          <a:lstStyle/>
          <a:p>
            <a:pPr algn="ctr"/>
            <a:r>
              <a:rPr lang="en-US" b="1" dirty="0" smtClean="0">
                <a:solidFill>
                  <a:schemeClr val="bg2">
                    <a:lumMod val="50000"/>
                  </a:schemeClr>
                </a:solidFill>
              </a:rPr>
              <a:t>Philosophy of Ayurveda</a:t>
            </a:r>
            <a:endParaRPr lang="en-US" b="1" dirty="0">
              <a:solidFill>
                <a:schemeClr val="bg2">
                  <a:lumMod val="50000"/>
                </a:schemeClr>
              </a:solidFill>
            </a:endParaRPr>
          </a:p>
        </p:txBody>
      </p:sp>
      <p:sp>
        <p:nvSpPr>
          <p:cNvPr id="3" name="Content Placeholder 2"/>
          <p:cNvSpPr>
            <a:spLocks noGrp="1"/>
          </p:cNvSpPr>
          <p:nvPr>
            <p:ph sz="quarter" idx="13"/>
          </p:nvPr>
        </p:nvSpPr>
        <p:spPr>
          <a:xfrm>
            <a:off x="1066800" y="1447800"/>
            <a:ext cx="6653784" cy="3749040"/>
          </a:xfrm>
        </p:spPr>
        <p:txBody>
          <a:bodyPr>
            <a:normAutofit/>
          </a:bodyPr>
          <a:lstStyle/>
          <a:p>
            <a:pPr>
              <a:buClr>
                <a:schemeClr val="bg2">
                  <a:lumMod val="50000"/>
                </a:schemeClr>
              </a:buClr>
              <a:buSzPct val="100000"/>
              <a:buFont typeface="Wingdings" panose="05000000000000000000" pitchFamily="2" charset="2"/>
              <a:buChar char="v"/>
            </a:pPr>
            <a:r>
              <a:rPr lang="en-US" sz="2100" dirty="0"/>
              <a:t>The </a:t>
            </a:r>
            <a:r>
              <a:rPr lang="en-US" sz="2100" dirty="0" smtClean="0"/>
              <a:t>principal philosophy </a:t>
            </a:r>
            <a:r>
              <a:rPr lang="en-US" sz="2100" dirty="0"/>
              <a:t>of Ayurveda is that the body is a self-regulating  and self-healing organism</a:t>
            </a:r>
            <a:r>
              <a:rPr lang="en-US" sz="2100" dirty="0" smtClean="0"/>
              <a:t>.</a:t>
            </a:r>
          </a:p>
          <a:p>
            <a:pPr>
              <a:buClr>
                <a:schemeClr val="bg2">
                  <a:lumMod val="50000"/>
                </a:schemeClr>
              </a:buClr>
              <a:buSzPct val="100000"/>
              <a:buFont typeface="Wingdings" panose="05000000000000000000" pitchFamily="2" charset="2"/>
              <a:buChar char="v"/>
            </a:pPr>
            <a:endParaRPr lang="en-US" sz="600" dirty="0" smtClean="0"/>
          </a:p>
          <a:p>
            <a:pPr>
              <a:buClr>
                <a:schemeClr val="bg2">
                  <a:lumMod val="50000"/>
                </a:schemeClr>
              </a:buClr>
              <a:buSzPct val="100000"/>
              <a:buFont typeface="Wingdings" panose="05000000000000000000" pitchFamily="2" charset="2"/>
              <a:buChar char="v"/>
            </a:pPr>
            <a:r>
              <a:rPr lang="en-US" sz="2100" dirty="0" smtClean="0"/>
              <a:t>A person is comprised of three dimensions the body, the mind and the spirit</a:t>
            </a:r>
            <a:r>
              <a:rPr lang="en-US" sz="2100" dirty="0" smtClean="0"/>
              <a:t>.</a:t>
            </a:r>
          </a:p>
          <a:p>
            <a:pPr>
              <a:buClr>
                <a:schemeClr val="bg2">
                  <a:lumMod val="50000"/>
                </a:schemeClr>
              </a:buClr>
              <a:buSzPct val="100000"/>
              <a:buFont typeface="Wingdings" panose="05000000000000000000" pitchFamily="2" charset="2"/>
              <a:buChar char="v"/>
            </a:pPr>
            <a:endParaRPr lang="en-US" sz="600" dirty="0"/>
          </a:p>
          <a:p>
            <a:pPr>
              <a:buClr>
                <a:schemeClr val="bg2">
                  <a:lumMod val="50000"/>
                </a:schemeClr>
              </a:buClr>
              <a:buSzPct val="100000"/>
              <a:buFont typeface="Wingdings" panose="05000000000000000000" pitchFamily="2" charset="2"/>
              <a:buChar char="v"/>
            </a:pPr>
            <a:r>
              <a:rPr lang="en-US" sz="2100" dirty="0" smtClean="0"/>
              <a:t>Ayurveda </a:t>
            </a:r>
            <a:r>
              <a:rPr lang="en-US" sz="2100" dirty="0"/>
              <a:t>is </a:t>
            </a:r>
            <a:r>
              <a:rPr lang="en-US" sz="2100" dirty="0" smtClean="0"/>
              <a:t>considered both </a:t>
            </a:r>
            <a:r>
              <a:rPr lang="en-US" sz="2100" dirty="0"/>
              <a:t>an Alternative and Complimentary Medicine </a:t>
            </a:r>
            <a:r>
              <a:rPr lang="en-US" sz="2100" dirty="0" smtClean="0"/>
              <a:t>System.</a:t>
            </a:r>
          </a:p>
          <a:p>
            <a:endParaRPr lang="en-US" dirty="0" smtClean="0"/>
          </a:p>
        </p:txBody>
      </p:sp>
      <p:pic>
        <p:nvPicPr>
          <p:cNvPr id="5" name="Content Placeholder 4"/>
          <p:cNvPicPr>
            <a:picLocks noGrp="1" noChangeAspect="1"/>
          </p:cNvPicPr>
          <p:nvPr>
            <p:ph sz="quarter" idx="14"/>
          </p:nvPr>
        </p:nvPicPr>
        <p:blipFill rotWithShape="1">
          <a:blip r:embed="rId3">
            <a:extLst>
              <a:ext uri="{28A0092B-C50C-407E-A947-70E740481C1C}">
                <a14:useLocalDpi xmlns:a14="http://schemas.microsoft.com/office/drawing/2010/main" val="0"/>
              </a:ext>
            </a:extLst>
          </a:blip>
          <a:srcRect b="5199"/>
          <a:stretch/>
        </p:blipFill>
        <p:spPr>
          <a:xfrm>
            <a:off x="2667000" y="4192307"/>
            <a:ext cx="3672841" cy="2212063"/>
          </a:xfrm>
        </p:spPr>
      </p:pic>
      <p:sp>
        <p:nvSpPr>
          <p:cNvPr id="6" name="TextBox 5"/>
          <p:cNvSpPr txBox="1"/>
          <p:nvPr/>
        </p:nvSpPr>
        <p:spPr>
          <a:xfrm>
            <a:off x="3749040" y="6404370"/>
            <a:ext cx="2590800" cy="246221"/>
          </a:xfrm>
          <a:prstGeom prst="rect">
            <a:avLst/>
          </a:prstGeom>
          <a:noFill/>
        </p:spPr>
        <p:txBody>
          <a:bodyPr wrap="square" rtlCol="0">
            <a:spAutoFit/>
          </a:bodyPr>
          <a:lstStyle/>
          <a:p>
            <a:pPr algn="r"/>
            <a:r>
              <a:rPr lang="en-US" sz="1000" dirty="0" smtClean="0"/>
              <a:t>Photo Reference: Meetville.com</a:t>
            </a:r>
            <a:endParaRPr lang="en-US" sz="1000" dirty="0"/>
          </a:p>
        </p:txBody>
      </p:sp>
    </p:spTree>
    <p:extLst>
      <p:ext uri="{BB962C8B-B14F-4D97-AF65-F5344CB8AC3E}">
        <p14:creationId xmlns:p14="http://schemas.microsoft.com/office/powerpoint/2010/main" val="3837562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620000" cy="1143000"/>
          </a:xfrm>
        </p:spPr>
        <p:txBody>
          <a:bodyPr>
            <a:noAutofit/>
          </a:bodyPr>
          <a:lstStyle/>
          <a:p>
            <a:r>
              <a:rPr lang="en-US" sz="1300" dirty="0">
                <a:solidFill>
                  <a:schemeClr val="tx2"/>
                </a:solidFill>
              </a:rPr>
              <a:t>Copyright Disclaimer:  All materials, content and forms contained on this website are the intellectual property of </a:t>
            </a:r>
            <a:r>
              <a:rPr lang="en-US" sz="1300" dirty="0" err="1">
                <a:solidFill>
                  <a:schemeClr val="tx2"/>
                </a:solidFill>
              </a:rPr>
              <a:t>Jazell</a:t>
            </a:r>
            <a:r>
              <a:rPr lang="en-US" sz="1300" dirty="0">
                <a:solidFill>
                  <a:schemeClr val="tx2"/>
                </a:solidFill>
              </a:rPr>
              <a:t> Choi-</a:t>
            </a:r>
            <a:r>
              <a:rPr lang="en-US" sz="1300" dirty="0" err="1">
                <a:solidFill>
                  <a:schemeClr val="tx2"/>
                </a:solidFill>
              </a:rPr>
              <a:t>Andujar</a:t>
            </a:r>
            <a:r>
              <a:rPr lang="en-US" sz="1300" dirty="0">
                <a:solidFill>
                  <a:schemeClr val="tx2"/>
                </a:solidFill>
              </a:rPr>
              <a:t>, and may not be copied, reproduced, distributed or displayed without expressed written permission. The content contained on this site is for informational purposes only, and does not constitute advice. This disclaimer is protected by copyright law title 17, U. S. Code.</a:t>
            </a:r>
          </a:p>
        </p:txBody>
      </p:sp>
    </p:spTree>
    <p:extLst>
      <p:ext uri="{BB962C8B-B14F-4D97-AF65-F5344CB8AC3E}">
        <p14:creationId xmlns:p14="http://schemas.microsoft.com/office/powerpoint/2010/main" val="1863867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862</Words>
  <Application>Microsoft Office PowerPoint</Application>
  <PresentationFormat>On-screen Show (4:3)</PresentationFormat>
  <Paragraphs>82</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Introduction to Ayurveda Three Part Series</vt:lpstr>
      <vt:lpstr>Part 1 What is Ayurveda</vt:lpstr>
      <vt:lpstr>Introduction to Ayurveda</vt:lpstr>
      <vt:lpstr>Professional Standards</vt:lpstr>
      <vt:lpstr>NAMA Practitioner Ethical Standards</vt:lpstr>
      <vt:lpstr>Philosophy of Ayurveda</vt:lpstr>
      <vt:lpstr>Copyright Disclaimer:  All materials, content and forms contained on this website are the intellectual property of Jazell Choi-Andujar, and may not be copied, reproduced, distributed or displayed without expressed written permission. The content contained on this site is for informational purposes only, and does not constitute advice. This disclaimer is protected by copyright law title 17, U. S. 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Ayurveda Three Part Series</dc:title>
  <dc:creator>Owner</dc:creator>
  <cp:lastModifiedBy>Owner</cp:lastModifiedBy>
  <cp:revision>24</cp:revision>
  <dcterms:created xsi:type="dcterms:W3CDTF">2014-04-30T01:33:08Z</dcterms:created>
  <dcterms:modified xsi:type="dcterms:W3CDTF">2014-04-30T22:31:04Z</dcterms:modified>
</cp:coreProperties>
</file>